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ogg" ContentType="audio/unknown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61" r:id="rId2"/>
    <p:sldId id="462" r:id="rId3"/>
    <p:sldId id="463" r:id="rId4"/>
    <p:sldId id="464" r:id="rId5"/>
    <p:sldId id="465" r:id="rId6"/>
    <p:sldId id="466" r:id="rId7"/>
    <p:sldId id="467" r:id="rId8"/>
    <p:sldId id="456" r:id="rId9"/>
    <p:sldId id="457" r:id="rId10"/>
    <p:sldId id="455" r:id="rId11"/>
    <p:sldId id="414" r:id="rId12"/>
    <p:sldId id="470" r:id="rId13"/>
    <p:sldId id="471" r:id="rId14"/>
    <p:sldId id="472" r:id="rId15"/>
    <p:sldId id="473" r:id="rId16"/>
    <p:sldId id="474" r:id="rId17"/>
    <p:sldId id="475" r:id="rId18"/>
    <p:sldId id="415" r:id="rId19"/>
    <p:sldId id="458" r:id="rId20"/>
    <p:sldId id="420" r:id="rId21"/>
    <p:sldId id="423" r:id="rId22"/>
    <p:sldId id="477" r:id="rId23"/>
    <p:sldId id="427" r:id="rId24"/>
    <p:sldId id="416" r:id="rId25"/>
    <p:sldId id="421" r:id="rId26"/>
    <p:sldId id="424" r:id="rId27"/>
    <p:sldId id="469" r:id="rId28"/>
    <p:sldId id="479" r:id="rId29"/>
    <p:sldId id="480" r:id="rId30"/>
    <p:sldId id="482" r:id="rId31"/>
    <p:sldId id="478" r:id="rId32"/>
    <p:sldId id="476" r:id="rId33"/>
    <p:sldId id="429" r:id="rId34"/>
    <p:sldId id="430" r:id="rId35"/>
    <p:sldId id="419" r:id="rId36"/>
    <p:sldId id="431" r:id="rId37"/>
    <p:sldId id="418" r:id="rId38"/>
    <p:sldId id="483" r:id="rId39"/>
    <p:sldId id="432" r:id="rId40"/>
    <p:sldId id="433" r:id="rId41"/>
    <p:sldId id="468" r:id="rId42"/>
    <p:sldId id="434" r:id="rId43"/>
    <p:sldId id="435" r:id="rId44"/>
    <p:sldId id="436" r:id="rId45"/>
    <p:sldId id="438" r:id="rId46"/>
    <p:sldId id="439" r:id="rId47"/>
    <p:sldId id="440" r:id="rId48"/>
    <p:sldId id="441" r:id="rId49"/>
    <p:sldId id="442" r:id="rId50"/>
    <p:sldId id="443" r:id="rId51"/>
    <p:sldId id="454" r:id="rId52"/>
    <p:sldId id="444" r:id="rId53"/>
    <p:sldId id="445" r:id="rId54"/>
    <p:sldId id="446" r:id="rId55"/>
    <p:sldId id="447" r:id="rId56"/>
    <p:sldId id="448" r:id="rId57"/>
    <p:sldId id="449" r:id="rId58"/>
    <p:sldId id="450" r:id="rId59"/>
    <p:sldId id="451" r:id="rId6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E28"/>
    <a:srgbClr val="FF99FF"/>
    <a:srgbClr val="50AAE6"/>
    <a:srgbClr val="5A6EB4"/>
    <a:srgbClr val="A0007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5701" autoAdjust="0"/>
    <p:restoredTop sz="91212" autoAdjust="0"/>
  </p:normalViewPr>
  <p:slideViewPr>
    <p:cSldViewPr showGuides="1">
      <p:cViewPr varScale="1">
        <p:scale>
          <a:sx n="101" d="100"/>
          <a:sy n="101" d="100"/>
        </p:scale>
        <p:origin x="-10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86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KIT – Universität des Landes Baden-Württemberg und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nationales Forschungszentrum in der Helmholtz-Gemeinschaft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85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27DC3E-3A27-4D23-9336-3EAB36224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304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59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5AAA3-C721-46C0-AADE-3159A9819502}" type="slidenum">
              <a:rPr lang="de-DE" smtClean="0">
                <a:latin typeface="Arial" charset="0"/>
              </a:rPr>
              <a:pPr/>
              <a:t>8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66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76DDF-E13A-48DD-A217-A657AFD0C776}" type="slidenum">
              <a:rPr lang="de-DE" smtClean="0">
                <a:latin typeface="Arial" charset="0"/>
              </a:rPr>
              <a:pPr/>
              <a:t>20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69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B25FD-5312-4870-BA7C-89BBD43D6597}" type="slidenum">
              <a:rPr lang="de-DE" smtClean="0">
                <a:latin typeface="Arial" charset="0"/>
              </a:rPr>
              <a:pPr/>
              <a:t>21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839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31246"/>
            <a:fld id="{AC094770-DD7D-4E7B-BB1B-419F868977F8}" type="slidenum">
              <a:rPr lang="de-DE" smtClean="0"/>
              <a:pPr defTabSz="731246"/>
              <a:t>22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74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20E0E-1AA8-416B-8C29-C0D234FE2492}" type="slidenum">
              <a:rPr lang="de-DE" smtClean="0">
                <a:latin typeface="Arial" charset="0"/>
              </a:rPr>
              <a:pPr/>
              <a:t>23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62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13DCC-4330-4AB6-B2E9-FA540E7263F4}" type="slidenum">
              <a:rPr lang="de-DE" smtClean="0">
                <a:latin typeface="Arial" charset="0"/>
              </a:rPr>
              <a:pPr/>
              <a:t>24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67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12A31-01EF-4BB5-AFFA-475E3B9FB31D}" type="slidenum">
              <a:rPr lang="de-DE" smtClean="0">
                <a:latin typeface="Arial" charset="0"/>
              </a:rPr>
              <a:pPr/>
              <a:t>25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71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B5182-6924-4BD0-9AB1-D786A056629D}" type="slidenum">
              <a:rPr lang="de-DE" smtClean="0">
                <a:latin typeface="Arial" charset="0"/>
              </a:rPr>
              <a:pPr/>
              <a:t>26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9114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30250">
              <a:defRPr/>
            </a:pPr>
            <a:fld id="{7B26BC3E-31D3-411F-8B05-DE3D14762005}" type="slidenum">
              <a:rPr lang="de-DE" smtClean="0"/>
              <a:pPr defTabSz="730250">
                <a:defRPr/>
              </a:pPr>
              <a:t>27</a:t>
            </a:fld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73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EF8BE-3BF9-4760-9576-9F88F4A83E67}" type="slidenum">
              <a:rPr lang="de-DE" smtClean="0">
                <a:latin typeface="Arial" charset="0"/>
              </a:rPr>
              <a:pPr/>
              <a:t>30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849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31246"/>
            <a:fld id="{11F1508E-EA99-4AA0-A5ED-143BF0C62F1D}" type="slidenum">
              <a:rPr lang="de-DE" smtClean="0"/>
              <a:pPr defTabSz="731246"/>
              <a:t>31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60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F0720-2A36-4825-A89C-B17F520F53C6}" type="slidenum">
              <a:rPr lang="de-DE" smtClean="0">
                <a:latin typeface="Arial" charset="0"/>
              </a:rPr>
              <a:pPr/>
              <a:t>11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829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31246"/>
            <a:fld id="{27AAEDF5-2DAB-48C7-ACBB-F26C55495E8E}" type="slidenum">
              <a:rPr lang="de-DE" smtClean="0"/>
              <a:pPr defTabSz="731246"/>
              <a:t>32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76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7E5398-AFF4-430C-B2D5-7495B3E5CB1A}" type="slidenum">
              <a:rPr lang="de-DE" smtClean="0">
                <a:latin typeface="Arial" charset="0"/>
              </a:rPr>
              <a:pPr/>
              <a:t>33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77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E7EB6-E689-4E35-B913-AEB8740AF8CE}" type="slidenum">
              <a:rPr lang="de-DE" smtClean="0">
                <a:latin typeface="Arial" charset="0"/>
              </a:rPr>
              <a:pPr/>
              <a:t>34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65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A7A30-5929-45FA-9BD1-25EAB0B62EEF}" type="slidenum">
              <a:rPr lang="de-DE" smtClean="0">
                <a:latin typeface="Arial" charset="0"/>
              </a:rPr>
              <a:pPr/>
              <a:t>35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78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CEA8-A011-4193-BF15-14910AB3EABC}" type="slidenum">
              <a:rPr lang="de-DE" smtClean="0">
                <a:latin typeface="Arial" charset="0"/>
              </a:rPr>
              <a:pPr/>
              <a:t>36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64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26DC5-47C5-477E-94BC-7D8F250E69C1}" type="slidenum">
              <a:rPr lang="de-DE" smtClean="0">
                <a:latin typeface="Arial" charset="0"/>
              </a:rPr>
              <a:pPr/>
              <a:t>37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79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B1C0E-5BA5-4F0B-9943-C493B58D0E1C}" type="slidenum">
              <a:rPr lang="de-DE" smtClean="0">
                <a:latin typeface="Arial" charset="0"/>
              </a:rPr>
              <a:pPr/>
              <a:t>39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80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4C5F7-C2BB-42B3-8463-B8631EA1D511}" type="slidenum">
              <a:rPr lang="de-DE" smtClean="0">
                <a:latin typeface="Arial" charset="0"/>
              </a:rPr>
              <a:pPr/>
              <a:t>40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81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F2FDB-2F8D-4AC5-A4F0-D94066AC8A01}" type="slidenum">
              <a:rPr lang="de-DE" smtClean="0">
                <a:latin typeface="Arial" charset="0"/>
              </a:rPr>
              <a:pPr/>
              <a:t>42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82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6A3F1-3FA8-4087-AF66-5F7DE6FEC065}" type="slidenum">
              <a:rPr lang="de-DE" smtClean="0">
                <a:latin typeface="Arial" charset="0"/>
              </a:rPr>
              <a:pPr/>
              <a:t>43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31246"/>
            <a:fld id="{4D1425B3-F7DD-4738-B468-ACCB94270CF7}" type="slidenum">
              <a:rPr lang="de-DE" smtClean="0"/>
              <a:pPr defTabSz="731246"/>
              <a:t>12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83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DC05B-A0F3-4A08-B6ED-430BECCF2F46}" type="slidenum">
              <a:rPr lang="de-DE" smtClean="0">
                <a:latin typeface="Arial" charset="0"/>
              </a:rPr>
              <a:pPr/>
              <a:t>44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charset="0"/>
            </a:endParaRPr>
          </a:p>
        </p:txBody>
      </p:sp>
      <p:sp>
        <p:nvSpPr>
          <p:cNvPr id="184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A8EB8-6D5C-4225-B130-04CD055EACC0}" type="slidenum">
              <a:rPr lang="de-DE" smtClean="0">
                <a:latin typeface="Arial" charset="0"/>
              </a:rPr>
              <a:pPr/>
              <a:t>45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85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AFDA6-1400-4B4D-BB61-3656F2A4959C}" type="slidenum">
              <a:rPr lang="de-DE" smtClean="0">
                <a:latin typeface="Arial" charset="0"/>
              </a:rPr>
              <a:pPr/>
              <a:t>46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86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BF5C6-5825-49EC-A58E-F54A3752EC6D}" type="slidenum">
              <a:rPr lang="de-DE" smtClean="0">
                <a:latin typeface="Arial" charset="0"/>
              </a:rPr>
              <a:pPr/>
              <a:t>47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873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EA465-BC6E-4FEC-B20C-45DB0420FF58}" type="slidenum">
              <a:rPr lang="de-DE" smtClean="0">
                <a:latin typeface="Arial" charset="0"/>
              </a:rPr>
              <a:pPr/>
              <a:t>48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884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F9EB6-4E39-4401-96AB-5F7717A6B485}" type="slidenum">
              <a:rPr lang="de-DE" smtClean="0">
                <a:latin typeface="Arial" charset="0"/>
              </a:rPr>
              <a:pPr/>
              <a:t>49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89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DD72A-38C9-4F0F-BB7B-CD4EF5531B85}" type="slidenum">
              <a:rPr lang="de-DE" smtClean="0">
                <a:latin typeface="Arial" charset="0"/>
              </a:rPr>
              <a:pPr/>
              <a:t>50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90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781F5-A324-4128-BB1B-72DF5D27E37A}" type="slidenum">
              <a:rPr lang="de-DE" smtClean="0">
                <a:latin typeface="Arial" charset="0"/>
              </a:rPr>
              <a:pPr/>
              <a:t>52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914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B4133-93A1-48A3-82AD-916419184EDE}" type="slidenum">
              <a:rPr lang="de-DE" smtClean="0">
                <a:latin typeface="Arial" charset="0"/>
              </a:rPr>
              <a:pPr/>
              <a:t>53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92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DCF2D-2345-4E53-8BBB-D5394D14B3D9}" type="slidenum">
              <a:rPr lang="de-DE" smtClean="0">
                <a:latin typeface="Arial" charset="0"/>
              </a:rPr>
              <a:pPr/>
              <a:t>54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31246"/>
            <a:fld id="{4D1B199A-08EB-42CB-A0E0-77896F17F1A2}" type="slidenum">
              <a:rPr lang="de-DE" smtClean="0"/>
              <a:pPr defTabSz="731246"/>
              <a:t>13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935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BA257-7F00-48E4-9C63-F73ED31A6F08}" type="slidenum">
              <a:rPr lang="de-DE" smtClean="0">
                <a:latin typeface="Arial" charset="0"/>
              </a:rPr>
              <a:pPr/>
              <a:t>55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945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554E4-28DC-478A-90D2-9A5086401937}" type="slidenum">
              <a:rPr lang="de-DE" smtClean="0">
                <a:latin typeface="Arial" charset="0"/>
              </a:rPr>
              <a:pPr/>
              <a:t>56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95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364FC-678C-49E5-8A9B-A88A3253E408}" type="slidenum">
              <a:rPr lang="de-DE" smtClean="0">
                <a:latin typeface="Arial" charset="0"/>
              </a:rPr>
              <a:pPr/>
              <a:t>57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96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4A4D4-545A-48A6-AAD6-F435E59B1CAC}" type="slidenum">
              <a:rPr lang="de-DE" smtClean="0">
                <a:latin typeface="Arial" charset="0"/>
              </a:rPr>
              <a:pPr/>
              <a:t>58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97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1589A-C681-4049-A4F7-0F0DB3B9FF98}" type="slidenum">
              <a:rPr lang="de-DE" smtClean="0">
                <a:latin typeface="Arial" charset="0"/>
              </a:rPr>
              <a:pPr/>
              <a:t>59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31246"/>
            <a:fld id="{C60D8679-2C1B-4E3D-8EA0-65C8059EF84C}" type="slidenum">
              <a:rPr lang="de-DE" smtClean="0"/>
              <a:pPr defTabSz="731246"/>
              <a:t>14</a:t>
            </a:fld>
            <a:endParaRPr lang="de-DE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8025"/>
            <a:ext cx="4537075" cy="3402013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595" y="4323083"/>
            <a:ext cx="5019284" cy="411033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de-DE" smtClean="0"/>
              <a:t>Was ist </a:t>
            </a:r>
            <a:r>
              <a:rPr lang="de-DE" smtClean="0">
                <a:sym typeface="Symbol" pitchFamily="18" charset="2"/>
              </a:rPr>
              <a:t></a:t>
            </a:r>
            <a:r>
              <a:rPr lang="de-DE" baseline="-25000" smtClean="0">
                <a:sym typeface="Symbol" pitchFamily="18" charset="2"/>
              </a:rPr>
              <a:t>r</a:t>
            </a:r>
            <a:r>
              <a:rPr lang="de-DE" smtClean="0">
                <a:sym typeface="Symbol" pitchFamily="18" charset="2"/>
              </a:rPr>
              <a:t>? Nur die herstellungsbedingten Spannungen in der Schicht oder auch die Spannungen, die sich beim Verbiegen einstellen?</a:t>
            </a:r>
          </a:p>
          <a:p>
            <a:endParaRPr lang="de-DE" smtClean="0"/>
          </a:p>
          <a:p>
            <a:r>
              <a:rPr lang="de-DE" smtClean="0"/>
              <a:t>Quelle: Madou, S. 237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798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31246"/>
            <a:fld id="{417CE269-10FA-41EB-8A12-F8F0F2AD2D8B}" type="slidenum">
              <a:rPr lang="de-DE" smtClean="0"/>
              <a:pPr defTabSz="731246"/>
              <a:t>15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31246"/>
            <a:fld id="{BB9F8736-549B-4DD1-B365-DBA73E8107B0}" type="slidenum">
              <a:rPr lang="de-DE" smtClean="0"/>
              <a:pPr defTabSz="731246"/>
              <a:t>16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819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31246"/>
            <a:fld id="{22B8C933-4489-49E4-8B15-8F1B03C8457B}" type="slidenum">
              <a:rPr lang="de-DE" smtClean="0"/>
              <a:pPr defTabSz="731246"/>
              <a:t>17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61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93A05-5C95-4088-AB47-5F187D3CD9A0}" type="slidenum">
              <a:rPr lang="de-DE" smtClean="0">
                <a:latin typeface="Arial" charset="0"/>
              </a:rPr>
              <a:pPr/>
              <a:t>18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5" descr="Kopfbild"/>
          <p:cNvPicPr>
            <a:picLocks noChangeAspect="1" noChangeArrowheads="1"/>
          </p:cNvPicPr>
          <p:nvPr userDrawn="1"/>
        </p:nvPicPr>
        <p:blipFill>
          <a:blip r:embed="rId2" cstate="print"/>
          <a:srcRect r="33687"/>
          <a:stretch>
            <a:fillRect/>
          </a:stretch>
        </p:blipFill>
        <p:spPr bwMode="auto">
          <a:xfrm>
            <a:off x="0" y="3429000"/>
            <a:ext cx="9144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/>
              <a:t>KIT – Universität des Landes Baden-Württemberg und</a:t>
            </a:r>
          </a:p>
          <a:p>
            <a:r>
              <a:rPr lang="de-DE" sz="800"/>
              <a:t>nationales Forschungszentrum in der Helmholtz-Gemeinschaft</a:t>
            </a:r>
          </a:p>
        </p:txBody>
      </p:sp>
      <p:sp>
        <p:nvSpPr>
          <p:cNvPr id="13" name="Text Box 21"/>
          <p:cNvSpPr txBox="1">
            <a:spLocks noChangeArrowheads="1"/>
          </p:cNvSpPr>
          <p:nvPr userDrawn="1"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 smtClean="0">
                <a:solidFill>
                  <a:schemeClr val="bg1"/>
                </a:solidFill>
              </a:rPr>
              <a:t>Institut für Technik</a:t>
            </a:r>
            <a:r>
              <a:rPr lang="de-DE" sz="1000" baseline="0" dirty="0" smtClean="0">
                <a:solidFill>
                  <a:schemeClr val="bg1"/>
                </a:solidFill>
              </a:rPr>
              <a:t> der Informationsverarbeitung (ITIV)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39" name="Picture 11" descr="KIT-Logo-rgb_d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ITIV-logo_color_small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63" y="285750"/>
            <a:ext cx="790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Karlsruhe Institute of Technology (KIT).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929322" y="6453188"/>
            <a:ext cx="281939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r>
              <a:rPr lang="de-DE" sz="900" dirty="0" smtClean="0"/>
              <a:t>Institut für Technik der Informationsverarbeitung (ITIV)</a:t>
            </a:r>
            <a:endParaRPr lang="de-DE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643774FD-E815-4B85-B421-6F4167BD583D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pic>
        <p:nvPicPr>
          <p:cNvPr id="1032" name="Picture 13" descr="KIT-Logo-rgb_d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fld id="{0151BDDF-1788-4FF4-B751-48849375B9E4}" type="datetime1">
              <a:rPr lang="de-DE" sz="900"/>
              <a:pPr/>
              <a:t>16.05.2012</a:t>
            </a:fld>
            <a:endParaRPr lang="de-DE" sz="9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ogg"/><Relationship Id="rId1" Type="http://schemas.microsoft.com/office/2007/relationships/media" Target="../media/media1.og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Wellenzah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.wikipedia.org/wiki/Hintergrundstrahlung" TargetMode="External"/><Relationship Id="rId4" Type="http://schemas.openxmlformats.org/officeDocument/2006/relationships/hyperlink" Target="http://de.wikipedia.org/wiki/Messfehle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de-DE" sz="2200" b="1" dirty="0" smtClean="0">
                <a:solidFill>
                  <a:schemeClr val="tx2"/>
                </a:solidFill>
              </a:rPr>
              <a:t>Integrierte Intelligente Sensoren Sommersemester </a:t>
            </a:r>
            <a:r>
              <a:rPr lang="de-DE" sz="2200" b="1" dirty="0">
                <a:solidFill>
                  <a:schemeClr val="tx2"/>
                </a:solidFill>
              </a:rPr>
              <a:t>2010</a:t>
            </a:r>
          </a:p>
          <a:p>
            <a:pPr>
              <a:lnSpc>
                <a:spcPct val="90000"/>
              </a:lnSpc>
            </a:pPr>
            <a:r>
              <a:rPr lang="de-DE" sz="2200" b="1" dirty="0">
                <a:solidFill>
                  <a:schemeClr val="tx2"/>
                </a:solidFill>
              </a:rPr>
              <a:t>28.4.2010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1600" b="1" dirty="0" smtClean="0">
                <a:solidFill>
                  <a:srgbClr val="000000"/>
                </a:solidFill>
              </a:rPr>
              <a:t>Wilhelm </a:t>
            </a:r>
            <a:r>
              <a:rPr lang="de-DE" sz="1600" b="1" dirty="0">
                <a:solidFill>
                  <a:srgbClr val="000000"/>
                </a:solidFill>
              </a:rPr>
              <a:t>Stork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MEMS = </a:t>
            </a:r>
            <a:r>
              <a:rPr lang="de-DE" dirty="0" err="1" smtClean="0"/>
              <a:t>Micro-Electro-Mechanical</a:t>
            </a:r>
            <a:r>
              <a:rPr lang="de-DE" dirty="0" smtClean="0"/>
              <a:t> System</a:t>
            </a:r>
            <a:br>
              <a:rPr lang="de-DE" dirty="0" smtClean="0"/>
            </a:br>
            <a:r>
              <a:rPr lang="de-DE" sz="1800" dirty="0" smtClean="0"/>
              <a:t>(meist Monolith)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Wilhelm Stork – Integrierte Intelligente Sensoren</a:t>
            </a:r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01764"/>
            <a:ext cx="8350013" cy="48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7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Beschleunigungssensor</a:t>
            </a:r>
          </a:p>
        </p:txBody>
      </p:sp>
      <p:sp>
        <p:nvSpPr>
          <p:cNvPr id="62467" name="Rectangle 1027"/>
          <p:cNvSpPr>
            <a:spLocks noChangeArrowheads="1"/>
          </p:cNvSpPr>
          <p:nvPr/>
        </p:nvSpPr>
        <p:spPr bwMode="auto">
          <a:xfrm>
            <a:off x="3600450" y="2528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62468" name="Picture 1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71" y="1052736"/>
            <a:ext cx="34290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1029"/>
          <p:cNvSpPr>
            <a:spLocks noChangeArrowheads="1"/>
          </p:cNvSpPr>
          <p:nvPr/>
        </p:nvSpPr>
        <p:spPr bwMode="auto">
          <a:xfrm>
            <a:off x="3148013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62470" name="Picture 1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197198"/>
            <a:ext cx="41910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278146" y="454599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Feder-Masse System</a:t>
            </a:r>
          </a:p>
          <a:p>
            <a:r>
              <a:rPr lang="de-DE" dirty="0" smtClean="0"/>
              <a:t>Welche Differentialgleichung?  </a:t>
            </a:r>
            <a:endParaRPr lang="de-D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216957"/>
              </p:ext>
            </p:extLst>
          </p:nvPr>
        </p:nvGraphicFramePr>
        <p:xfrm>
          <a:off x="683568" y="5373216"/>
          <a:ext cx="32988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1117440" imgH="279360" progId="Equation.DSMT4">
                  <p:embed/>
                </p:oleObj>
              </mc:Choice>
              <mc:Fallback>
                <p:oleObj name="Equation" r:id="rId6" imgW="1117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5373216"/>
                        <a:ext cx="3298825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Datei:Damped oscillation graph2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9324"/>
            <a:ext cx="23622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Biegebalken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931863"/>
            <a:ext cx="64071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8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Biegebalken - Feder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1058863"/>
            <a:ext cx="8278812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8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Federn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Silizium ist hart und elastisch und daher ein gutes Material für Federn.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Wie berechnet sich k beim Biegebalken?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131888" y="1803400"/>
          <a:ext cx="22098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4" imgW="1168200" imgH="444240" progId="Equation.3">
                  <p:embed/>
                </p:oleObj>
              </mc:Choice>
              <mc:Fallback>
                <p:oleObj name="Equation" r:id="rId4" imgW="1168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1803400"/>
                        <a:ext cx="2209800" cy="8397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131888" y="4178300"/>
          <a:ext cx="30162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Formel" r:id="rId6" imgW="1409400" imgH="419040" progId="Equation.3">
                  <p:embed/>
                </p:oleObj>
              </mc:Choice>
              <mc:Fallback>
                <p:oleObj name="Formel" r:id="rId6" imgW="1409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4178300"/>
                        <a:ext cx="3016250" cy="8969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feld 11"/>
          <p:cNvSpPr txBox="1">
            <a:spLocks noChangeArrowheads="1"/>
          </p:cNvSpPr>
          <p:nvPr/>
        </p:nvSpPr>
        <p:spPr bwMode="auto">
          <a:xfrm>
            <a:off x="4286250" y="2026074"/>
            <a:ext cx="40259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</a:rPr>
              <a:t>Resonanzfrequenz Federpendel: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+mn-lt"/>
              </a:rPr>
              <a:t>k: Federkonstante [N/m]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+mn-lt"/>
              </a:rPr>
              <a:t>m: Masse [kg]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de-DE" dirty="0">
              <a:latin typeface="+mn-lt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de-DE" dirty="0">
              <a:latin typeface="+mn-lt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de-DE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de-DE" dirty="0">
                <a:latin typeface="+mn-lt"/>
              </a:rPr>
              <a:t>Biegeterm + Spannungsterm: Spannungsterm überwiegt in der Regel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+mn-lt"/>
              </a:rPr>
              <a:t>l, b, h: Länge, Breite, Höhe 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+mn-lt"/>
              </a:rPr>
              <a:t>E: E-Modul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+mn-lt"/>
                <a:sym typeface="Symbol" pitchFamily="18" charset="2"/>
              </a:rPr>
              <a:t>r: Innere Spannung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662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Federkonstante rechteckiger Balken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38" y="2057400"/>
            <a:ext cx="6958012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00034" y="1285860"/>
          <a:ext cx="24368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5" imgW="1168200" imgH="444240" progId="Equation.3">
                  <p:embed/>
                </p:oleObj>
              </mc:Choice>
              <mc:Fallback>
                <p:oleObj name="Equation" r:id="rId5" imgW="1168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285860"/>
                        <a:ext cx="2436813" cy="9271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57158" y="928670"/>
            <a:ext cx="8305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b="0" dirty="0">
                <a:latin typeface="+mn-lt"/>
              </a:rPr>
              <a:t>Silizium ist hart und elastisch und daher ein gutes Material für Federn.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3929058" y="1357298"/>
            <a:ext cx="428628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800" dirty="0">
                <a:latin typeface="+mn-lt"/>
              </a:rPr>
              <a:t>Resonanzfrequenz Federpendel: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800" b="0" dirty="0">
                <a:latin typeface="+mn-lt"/>
              </a:rPr>
              <a:t>k: Federkonstante [N/m], m: Masse [kg]</a:t>
            </a:r>
          </a:p>
        </p:txBody>
      </p:sp>
    </p:spTree>
    <p:extLst>
      <p:ext uri="{BB962C8B-B14F-4D97-AF65-F5344CB8AC3E}">
        <p14:creationId xmlns:p14="http://schemas.microsoft.com/office/powerpoint/2010/main" val="1773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</a:p>
        </p:txBody>
      </p:sp>
      <p:pic>
        <p:nvPicPr>
          <p:cNvPr id="3076" name="Picture 3" descr="Resonante Struktur (spannungsabhängig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26622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276600" y="1295400"/>
            <a:ext cx="2971800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>
                <a:latin typeface="Times New Roman" pitchFamily="18" charset="0"/>
              </a:rPr>
              <a:t>Feder: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 b="0">
                <a:latin typeface="Times New Roman" pitchFamily="18" charset="0"/>
              </a:rPr>
              <a:t>Länge l=200µm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 b="0">
                <a:latin typeface="Times New Roman" pitchFamily="18" charset="0"/>
              </a:rPr>
              <a:t>Breite b=2µm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 b="0">
                <a:latin typeface="Times New Roman" pitchFamily="18" charset="0"/>
              </a:rPr>
              <a:t>Höhe h=10µm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 b="0">
                <a:latin typeface="Times New Roman" pitchFamily="18" charset="0"/>
              </a:rPr>
              <a:t>Federkonstante k=4 N/m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6502400" y="1295400"/>
            <a:ext cx="2286000" cy="314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>
                <a:latin typeface="Times New Roman" pitchFamily="18" charset="0"/>
              </a:rPr>
              <a:t>Masse: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 b="0">
                <a:latin typeface="Times New Roman" pitchFamily="18" charset="0"/>
              </a:rPr>
              <a:t>Länge l=400µm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 b="0">
                <a:latin typeface="Times New Roman" pitchFamily="18" charset="0"/>
              </a:rPr>
              <a:t>Breite b=400µm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 b="0">
                <a:latin typeface="Times New Roman" pitchFamily="18" charset="0"/>
              </a:rPr>
              <a:t>Höhe h=10µm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 b="0">
                <a:latin typeface="Times New Roman" pitchFamily="18" charset="0"/>
              </a:rPr>
              <a:t>Dichte Si </a:t>
            </a:r>
            <a:r>
              <a:rPr lang="de-DE" sz="2000" b="0">
                <a:latin typeface="Times New Roman" pitchFamily="18" charset="0"/>
                <a:sym typeface="Symbol" pitchFamily="18" charset="2"/>
              </a:rPr>
              <a:t>=2g/cm</a:t>
            </a:r>
            <a:r>
              <a:rPr lang="de-DE" sz="2000" b="0" baseline="30000">
                <a:latin typeface="Times New Roman" pitchFamily="18" charset="0"/>
                <a:sym typeface="Symbol" pitchFamily="18" charset="2"/>
              </a:rPr>
              <a:t>3</a:t>
            </a:r>
            <a:endParaRPr lang="de-DE" sz="2000" b="0" baseline="30000"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 b="0">
                <a:latin typeface="Times New Roman" pitchFamily="18" charset="0"/>
              </a:rPr>
              <a:t>Ätzlöcher = 50%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 b="0">
                <a:latin typeface="Times New Roman" pitchFamily="18" charset="0"/>
              </a:rPr>
              <a:t>Masse m=1,6 µg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276600" y="4724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>
                <a:latin typeface="Times New Roman" pitchFamily="18" charset="0"/>
              </a:rPr>
              <a:t>Resonanzfrequenz </a:t>
            </a:r>
            <a:r>
              <a:rPr lang="de-DE" sz="2000" b="0">
                <a:latin typeface="Times New Roman" pitchFamily="18" charset="0"/>
              </a:rPr>
              <a:t>(4 Federn)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3397250" y="5257800"/>
          <a:ext cx="24511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5" imgW="1295280" imgH="444240" progId="Equation.3">
                  <p:embed/>
                </p:oleObj>
              </mc:Choice>
              <mc:Fallback>
                <p:oleObj name="Equation" r:id="rId5" imgW="1295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5257800"/>
                        <a:ext cx="2451100" cy="8397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5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Frequenzverhalten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914400"/>
            <a:ext cx="5943600" cy="5041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33400" y="2408238"/>
            <a:ext cx="2209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400"/>
              <a:t>Masse-Feder-Elemente</a:t>
            </a:r>
          </a:p>
          <a:p>
            <a:pPr defTabSz="762000"/>
            <a:r>
              <a:rPr lang="de-DE" sz="1400"/>
              <a:t>(Verzögerungsglied 2. Ordnung)</a:t>
            </a:r>
          </a:p>
        </p:txBody>
      </p:sp>
    </p:spTree>
    <p:extLst>
      <p:ext uri="{BB962C8B-B14F-4D97-AF65-F5344CB8AC3E}">
        <p14:creationId xmlns:p14="http://schemas.microsoft.com/office/powerpoint/2010/main" val="18485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Kapazitiver Beschleunigungssensor</a:t>
            </a:r>
          </a:p>
        </p:txBody>
      </p:sp>
      <p:pic>
        <p:nvPicPr>
          <p:cNvPr id="6349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5438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10"/>
          <p:cNvSpPr txBox="1">
            <a:spLocks noChangeArrowheads="1"/>
          </p:cNvSpPr>
          <p:nvPr/>
        </p:nvSpPr>
        <p:spPr bwMode="auto">
          <a:xfrm>
            <a:off x="609600" y="4337050"/>
            <a:ext cx="79406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800"/>
              <a:t>Nachteile: aufwendige Signalverarbeitung (sehr kleine Kapazitäts-änderungen)</a:t>
            </a:r>
            <a:endParaRPr lang="de-DE" sz="1600"/>
          </a:p>
          <a:p>
            <a:pPr defTabSz="762000"/>
            <a:r>
              <a:rPr lang="de-DE" sz="1800"/>
              <a:t>Vorteile: einfache Gegenkopplung (Null-Mode) möglich</a:t>
            </a:r>
          </a:p>
          <a:p>
            <a:pPr defTabSz="762000"/>
            <a:endParaRPr lang="de-DE" sz="1800"/>
          </a:p>
        </p:txBody>
      </p:sp>
      <p:pic>
        <p:nvPicPr>
          <p:cNvPr id="17410" name="Picture 2" descr="C=\varepsilon_0\varepsilon_r \cdot { {A} \over {d} 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68" y="5301208"/>
            <a:ext cx="204783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2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Kapazitätsänderung durch Flächenänderung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Drehkondensator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Wilhelm Stork – Integrierte Intelligente Sensoren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626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rehkondensator EC 3201.20; Ducati; Società (ID = 375584) Bau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1666"/>
            <a:ext cx="22927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6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Begriffe: zufällige Fehler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737475" cy="5105400"/>
          </a:xfrm>
        </p:spPr>
        <p:txBody>
          <a:bodyPr/>
          <a:lstStyle/>
          <a:p>
            <a:r>
              <a:rPr lang="de-DE" dirty="0" smtClean="0"/>
              <a:t>Erfassung von zufälligen Prozessen durch </a:t>
            </a:r>
            <a:r>
              <a:rPr lang="de-DE" i="1" dirty="0" smtClean="0"/>
              <a:t>Stichproben</a:t>
            </a:r>
          </a:p>
          <a:p>
            <a:endParaRPr lang="de-DE" i="1" dirty="0" smtClean="0"/>
          </a:p>
          <a:p>
            <a:pPr lvl="1"/>
            <a:r>
              <a:rPr lang="de-DE" i="1" dirty="0" smtClean="0"/>
              <a:t>Stichprobe: </a:t>
            </a:r>
            <a:r>
              <a:rPr lang="de-DE" dirty="0" smtClean="0"/>
              <a:t>Gesamtheit der Messergebnisse x</a:t>
            </a:r>
            <a:r>
              <a:rPr lang="de-DE" baseline="-25000" dirty="0" smtClean="0"/>
              <a:t>i</a:t>
            </a:r>
          </a:p>
          <a:p>
            <a:pPr lvl="1"/>
            <a:r>
              <a:rPr lang="de-DE" dirty="0" smtClean="0"/>
              <a:t>Stichprobenmittelwert: arithmetischer Mittelwert der Messergebnisse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Stichprobenvarianz: mittlerer quadratischer Fehler vom Mittelwert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Standard-Abweichung: Wurzel der Stichproben-Varianz 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253005"/>
              </p:ext>
            </p:extLst>
          </p:nvPr>
        </p:nvGraphicFramePr>
        <p:xfrm>
          <a:off x="3476625" y="3716338"/>
          <a:ext cx="2413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965160" imgH="317160" progId="Equation.DSMT4">
                  <p:embed/>
                </p:oleObj>
              </mc:Choice>
              <mc:Fallback>
                <p:oleObj name="Equation" r:id="rId3" imgW="9651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3716338"/>
                        <a:ext cx="2413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904839"/>
              </p:ext>
            </p:extLst>
          </p:nvPr>
        </p:nvGraphicFramePr>
        <p:xfrm>
          <a:off x="3851920" y="2492896"/>
          <a:ext cx="1397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5" imgW="558558" imgH="317362" progId="Equation.3">
                  <p:embed/>
                </p:oleObj>
              </mc:Choice>
              <mc:Fallback>
                <p:oleObj name="Equation" r:id="rId5" imgW="558558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492896"/>
                        <a:ext cx="1397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1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Kapazitive Beschleunigungssensoren (Hybrid)</a:t>
            </a:r>
          </a:p>
        </p:txBody>
      </p:sp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66800"/>
            <a:ext cx="68151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2836863" y="5373688"/>
            <a:ext cx="33353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457200" indent="-457200" defTabSz="762000"/>
            <a:r>
              <a:rPr lang="de-DE"/>
              <a:t>Integrierter Selbsttest</a:t>
            </a:r>
          </a:p>
        </p:txBody>
      </p:sp>
    </p:spTree>
    <p:extLst>
      <p:ext uri="{BB962C8B-B14F-4D97-AF65-F5344CB8AC3E}">
        <p14:creationId xmlns:p14="http://schemas.microsoft.com/office/powerpoint/2010/main" val="12371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Hybride Beschleunigungssensoren</a:t>
            </a:r>
          </a:p>
        </p:txBody>
      </p:sp>
      <p:pic>
        <p:nvPicPr>
          <p:cNvPr id="7168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09800"/>
            <a:ext cx="56388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1066800" y="1295400"/>
            <a:ext cx="30480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/>
              <a:t>3-axialer Beschleunigungssensor in LIGA-Technik</a:t>
            </a:r>
          </a:p>
        </p:txBody>
      </p:sp>
    </p:spTree>
    <p:extLst>
      <p:ext uri="{BB962C8B-B14F-4D97-AF65-F5344CB8AC3E}">
        <p14:creationId xmlns:p14="http://schemas.microsoft.com/office/powerpoint/2010/main" val="36912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505200" y="2590800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endParaRPr lang="de-DE" sz="1600" b="0">
              <a:latin typeface="Trebuchet MS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3505200" cy="1604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800" b="0">
                <a:latin typeface="Times New Roman" pitchFamily="18" charset="0"/>
              </a:rPr>
              <a:t>Abstand d=2 µm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800" b="0">
                <a:latin typeface="Times New Roman" pitchFamily="18" charset="0"/>
              </a:rPr>
              <a:t>Höhe h= 2µm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800" b="0">
                <a:latin typeface="Times New Roman" pitchFamily="18" charset="0"/>
              </a:rPr>
              <a:t>Länge l=200 µm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800" b="0">
                <a:latin typeface="Times New Roman" pitchFamily="18" charset="0"/>
              </a:rPr>
              <a:t>Anzahl der Fingerpaare n=50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4675188" y="1223963"/>
          <a:ext cx="4003675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4" imgW="1866600" imgH="1523880" progId="Equation.3">
                  <p:embed/>
                </p:oleObj>
              </mc:Choice>
              <mc:Fallback>
                <p:oleObj name="Equation" r:id="rId4" imgW="186660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1223963"/>
                        <a:ext cx="4003675" cy="326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685800" y="1676400"/>
            <a:ext cx="22860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295400" y="2286000"/>
            <a:ext cx="22860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704850" y="2609850"/>
            <a:ext cx="22860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685800" y="1676400"/>
            <a:ext cx="457200" cy="1447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3124200" y="1581150"/>
            <a:ext cx="457200" cy="1447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 flipV="1">
            <a:off x="1371600" y="2514600"/>
            <a:ext cx="228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1143000" y="33528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 b="0"/>
              <a:t>d</a:t>
            </a:r>
          </a:p>
        </p:txBody>
      </p:sp>
      <p:sp>
        <p:nvSpPr>
          <p:cNvPr id="4108" name="AutoShape 13"/>
          <p:cNvSpPr>
            <a:spLocks noChangeArrowheads="1"/>
          </p:cNvSpPr>
          <p:nvPr/>
        </p:nvSpPr>
        <p:spPr bwMode="auto">
          <a:xfrm>
            <a:off x="3733800" y="1905000"/>
            <a:ext cx="152400" cy="685800"/>
          </a:xfrm>
          <a:prstGeom prst="upArrow">
            <a:avLst>
              <a:gd name="adj1" fmla="val 50000"/>
              <a:gd name="adj2" fmla="val 1125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1828800" y="10668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 b="0"/>
              <a:t>l</a:t>
            </a:r>
          </a:p>
        </p:txBody>
      </p:sp>
      <p:sp>
        <p:nvSpPr>
          <p:cNvPr id="4110" name="Line 15"/>
          <p:cNvSpPr>
            <a:spLocks noChangeShapeType="1"/>
          </p:cNvSpPr>
          <p:nvPr/>
        </p:nvSpPr>
        <p:spPr bwMode="auto">
          <a:xfrm>
            <a:off x="1295400" y="14478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pic>
        <p:nvPicPr>
          <p:cNvPr id="4111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8450" y="4562475"/>
            <a:ext cx="1814513" cy="1795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112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Kapazitive Abstandsmessung</a:t>
            </a:r>
          </a:p>
        </p:txBody>
      </p:sp>
    </p:spTree>
    <p:extLst>
      <p:ext uri="{BB962C8B-B14F-4D97-AF65-F5344CB8AC3E}">
        <p14:creationId xmlns:p14="http://schemas.microsoft.com/office/powerpoint/2010/main" val="5698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Steuerung mit Pulsmodulation</a:t>
            </a: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494588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92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Piezoresistiver Effekt</a:t>
            </a: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b="15363"/>
          <a:stretch>
            <a:fillRect/>
          </a:stretch>
        </p:blipFill>
        <p:spPr bwMode="auto">
          <a:xfrm>
            <a:off x="428596" y="928670"/>
            <a:ext cx="8305800" cy="415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714348" y="5143512"/>
            <a:ext cx="65214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800" dirty="0"/>
              <a:t>Vorteile: Einfach auszulesen (</a:t>
            </a:r>
            <a:r>
              <a:rPr lang="de-DE" sz="1800" dirty="0" err="1"/>
              <a:t>Messbrücke</a:t>
            </a:r>
            <a:r>
              <a:rPr lang="de-DE" sz="1800" dirty="0"/>
              <a:t>)</a:t>
            </a:r>
          </a:p>
          <a:p>
            <a:pPr defTabSz="762000"/>
            <a:r>
              <a:rPr lang="de-DE" sz="1800" dirty="0"/>
              <a:t>Nachteile: Offset und Empfindlichkeit temperaturabhängig</a:t>
            </a:r>
          </a:p>
          <a:p>
            <a:pPr defTabSz="762000"/>
            <a:r>
              <a:rPr lang="de-DE" sz="1800" dirty="0">
                <a:sym typeface="Wingdings" pitchFamily="2" charset="2"/>
              </a:rPr>
              <a:t> </a:t>
            </a:r>
            <a:r>
              <a:rPr lang="de-DE" sz="1800" dirty="0"/>
              <a:t>Kompensation notwendig</a:t>
            </a:r>
          </a:p>
        </p:txBody>
      </p:sp>
    </p:spTree>
    <p:extLst>
      <p:ext uri="{BB962C8B-B14F-4D97-AF65-F5344CB8AC3E}">
        <p14:creationId xmlns:p14="http://schemas.microsoft.com/office/powerpoint/2010/main" val="1636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Piezoresistiver Beschleunigungssensor (Hybrid)</a:t>
            </a:r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67056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2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Silizium-Oberflächenmechanik</a:t>
            </a:r>
          </a:p>
        </p:txBody>
      </p:sp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928670"/>
            <a:ext cx="5137884" cy="53435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0085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Silizium-Oberflächenmechanik</a:t>
            </a:r>
          </a:p>
        </p:txBody>
      </p:sp>
      <p:pic>
        <p:nvPicPr>
          <p:cNvPr id="522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928688"/>
            <a:ext cx="4167187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4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Tiefes anisotropes RIE Ätzen (Bosch Prozess)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Wilhelm Stork – Integrierte Intelligente Sensoren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/>
          <a:stretch/>
        </p:blipFill>
        <p:spPr bwMode="auto">
          <a:xfrm>
            <a:off x="323528" y="1340768"/>
            <a:ext cx="7997974" cy="44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7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Gasphasen Unterätzung (Bosch)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Wilhelm Stork – Integrierte Intelligente Sensoren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0113"/>
            <a:ext cx="8338517" cy="447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8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ttp://www.kfunigraz.ac.at/fupwww/bilder/Imag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67000"/>
            <a:ext cx="41910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ym typeface="Symbol"/>
              </a:rPr>
              <a:t> </a:t>
            </a:r>
            <a:r>
              <a:rPr lang="de-DE" dirty="0" smtClean="0">
                <a:sym typeface="Symbol"/>
              </a:rPr>
              <a:t> - </a:t>
            </a:r>
            <a:r>
              <a:rPr lang="de-DE" dirty="0" smtClean="0"/>
              <a:t>Genauigkeit</a:t>
            </a:r>
            <a:r>
              <a:rPr lang="de-DE" dirty="0" smtClean="0"/>
              <a:t> </a:t>
            </a:r>
            <a:endParaRPr lang="de-DE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7373937" cy="4953000"/>
          </a:xfrm>
        </p:spPr>
        <p:txBody>
          <a:bodyPr/>
          <a:lstStyle/>
          <a:p>
            <a:r>
              <a:rPr lang="de-DE" dirty="0" smtClean="0"/>
              <a:t>Die </a:t>
            </a:r>
            <a:r>
              <a:rPr lang="de-DE" i="1" dirty="0" smtClean="0"/>
              <a:t>Statistische Sicherheit</a:t>
            </a:r>
            <a:r>
              <a:rPr lang="de-DE" dirty="0" smtClean="0"/>
              <a:t> gibt an, mit welcher Wahrscheinlichkeit ein Messwert in einem Toleranzband </a:t>
            </a:r>
            <a:r>
              <a:rPr lang="de-DE" dirty="0" smtClean="0">
                <a:sym typeface="Symbol" pitchFamily="18" charset="2"/>
              </a:rPr>
              <a:t></a:t>
            </a:r>
            <a:r>
              <a:rPr lang="de-DE" dirty="0" smtClean="0"/>
              <a:t> n*</a:t>
            </a:r>
            <a:r>
              <a:rPr lang="de-DE" dirty="0" smtClean="0">
                <a:sym typeface="Symbol"/>
              </a:rPr>
              <a:t></a:t>
            </a:r>
            <a:r>
              <a:rPr lang="de-DE" dirty="0" smtClean="0"/>
              <a:t> liegt</a:t>
            </a:r>
          </a:p>
          <a:p>
            <a:endParaRPr lang="de-DE" dirty="0" smtClean="0"/>
          </a:p>
          <a:p>
            <a:r>
              <a:rPr lang="de-DE" dirty="0" err="1" smtClean="0"/>
              <a:t>Bsp</a:t>
            </a:r>
            <a:r>
              <a:rPr lang="de-DE" dirty="0" smtClean="0"/>
              <a:t>: Normalverteilung</a:t>
            </a:r>
          </a:p>
          <a:p>
            <a:pPr>
              <a:buFont typeface="Monotype Sorts" pitchFamily="2" charset="2"/>
              <a:buNone/>
            </a:pPr>
            <a:r>
              <a:rPr lang="de-DE" dirty="0" smtClean="0"/>
              <a:t>	Der Messwert liegt mit einer</a:t>
            </a:r>
          </a:p>
          <a:p>
            <a:pPr>
              <a:buFont typeface="Monotype Sorts" pitchFamily="2" charset="2"/>
              <a:buNone/>
            </a:pPr>
            <a:r>
              <a:rPr lang="de-DE" dirty="0" smtClean="0"/>
              <a:t>	Wahrscheinlichkeit von 99.73% </a:t>
            </a:r>
          </a:p>
          <a:p>
            <a:pPr>
              <a:buFont typeface="Monotype Sorts" pitchFamily="2" charset="2"/>
              <a:buNone/>
            </a:pPr>
            <a:r>
              <a:rPr lang="de-DE" dirty="0" smtClean="0"/>
              <a:t>	im Bereich von x </a:t>
            </a:r>
            <a:r>
              <a:rPr lang="de-DE" dirty="0" smtClean="0">
                <a:sym typeface="Symbol" pitchFamily="18" charset="2"/>
              </a:rPr>
              <a:t> 3</a:t>
            </a:r>
            <a:r>
              <a:rPr lang="de-DE" dirty="0" smtClean="0">
                <a:sym typeface="Symbol"/>
              </a:rPr>
              <a:t> </a:t>
            </a:r>
            <a:r>
              <a:rPr lang="de-DE" dirty="0">
                <a:sym typeface="Symbol"/>
              </a:rPr>
              <a:t></a:t>
            </a:r>
            <a:endParaRPr lang="de-DE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0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Monolitische Beschleunigungsensoren</a:t>
            </a: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170784" cy="334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93" y="1706293"/>
            <a:ext cx="3977121" cy="337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3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Kammsensoren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7818438" cy="5018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2879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581400" y="2133600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endParaRPr lang="de-DE" sz="1600" b="0">
              <a:latin typeface="Trebuchet MS" pitchFamily="34" charset="0"/>
            </a:endParaRPr>
          </a:p>
        </p:txBody>
      </p:sp>
      <p:pic>
        <p:nvPicPr>
          <p:cNvPr id="28675" name="Picture 4" descr="A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58674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6553200" y="1295400"/>
            <a:ext cx="2590800" cy="237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 b="0">
                <a:latin typeface="Times New Roman" pitchFamily="18" charset="0"/>
              </a:rPr>
              <a:t>ADXL-Serie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 b="0">
                <a:latin typeface="Times New Roman" pitchFamily="18" charset="0"/>
              </a:rPr>
              <a:t>Analog Devices       50g Bereich (Airbag)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2000" b="0">
                <a:latin typeface="Times New Roman" pitchFamily="18" charset="0"/>
              </a:rPr>
              <a:t>1,5 g Bereich (Bewegungsdetektor)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de-DE" sz="2000" b="0">
              <a:latin typeface="Times New Roman" pitchFamily="18" charset="0"/>
            </a:endParaRPr>
          </a:p>
        </p:txBody>
      </p:sp>
      <p:sp>
        <p:nvSpPr>
          <p:cNvPr id="28677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ADXL-Sensor - monolithisch</a:t>
            </a:r>
          </a:p>
        </p:txBody>
      </p:sp>
    </p:spTree>
    <p:extLst>
      <p:ext uri="{BB962C8B-B14F-4D97-AF65-F5344CB8AC3E}">
        <p14:creationId xmlns:p14="http://schemas.microsoft.com/office/powerpoint/2010/main" val="24659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Vergleich Beschleunigungssensoren</a:t>
            </a:r>
          </a:p>
        </p:txBody>
      </p:sp>
      <p:pic>
        <p:nvPicPr>
          <p:cNvPr id="77827" name="Picture 2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155700"/>
            <a:ext cx="7656513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19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 Airbag-Sensor (TEMIC)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3048000" cy="2979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447800"/>
            <a:ext cx="5180013" cy="3352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9782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Herstellung einer Membran mit Ätzstoppschicht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928670"/>
            <a:ext cx="6858000" cy="5313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8226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Piezoresistiver Drucksensor</a:t>
            </a:r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1862138" y="2214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4197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0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Kapazitiver Drucksensor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33400" y="1524000"/>
            <a:ext cx="7734300" cy="3886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921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Wilhelm Stork – Integrierte Intelligente Sensoren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3628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Kapazitiver Drucksensor</a:t>
            </a:r>
          </a:p>
        </p:txBody>
      </p:sp>
      <p:pic>
        <p:nvPicPr>
          <p:cNvPr id="808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76200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00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Begriffe: zufällige Fehler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Genauigkeit des Stichprobenmittelwerts ?</a:t>
            </a:r>
          </a:p>
          <a:p>
            <a:r>
              <a:rPr lang="de-DE" dirty="0" smtClean="0"/>
              <a:t>Varianz des Mittelwerts bei stationärem Messvorgang und unabhängigen Einzelmessungen: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Font typeface="Wingdings" pitchFamily="2" charset="2"/>
              <a:buChar char="à"/>
            </a:pPr>
            <a:endParaRPr lang="de-DE" dirty="0" smtClean="0">
              <a:sym typeface="Wingdings" pitchFamily="2" charset="2"/>
            </a:endParaRPr>
          </a:p>
          <a:p>
            <a:endParaRPr lang="de-DE" dirty="0" smtClean="0"/>
          </a:p>
          <a:p>
            <a:endParaRPr lang="de-DE" dirty="0" smtClean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35920"/>
              </p:ext>
            </p:extLst>
          </p:nvPr>
        </p:nvGraphicFramePr>
        <p:xfrm>
          <a:off x="2413000" y="2266950"/>
          <a:ext cx="1365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545760" imgH="393480" progId="Equation.DSMT4">
                  <p:embed/>
                </p:oleObj>
              </mc:Choice>
              <mc:Fallback>
                <p:oleObj name="Equation" r:id="rId3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266950"/>
                        <a:ext cx="13652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4149080"/>
            <a:ext cx="7239000" cy="144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3600" tIns="334800" rIns="92075" bIns="46038" anchor="ctr"/>
          <a:lstStyle/>
          <a:p>
            <a:pPr algn="l" defTabSz="762000">
              <a:spcBef>
                <a:spcPct val="20000"/>
              </a:spcBef>
              <a:buFont typeface="Wingdings" pitchFamily="2" charset="2"/>
              <a:buChar char="à"/>
            </a:pPr>
            <a:r>
              <a:rPr lang="de-DE" sz="2000">
                <a:solidFill>
                  <a:srgbClr val="000066"/>
                </a:solidFill>
                <a:sym typeface="Wingdings" pitchFamily="2" charset="2"/>
              </a:rPr>
              <a:t>Die Standardabweichung verbessert sich bei n-facher Mittelung um den Faktor 1/</a:t>
            </a:r>
            <a:r>
              <a:rPr lang="de-DE" sz="2000">
                <a:solidFill>
                  <a:srgbClr val="000066"/>
                </a:solidFill>
                <a:sym typeface="Symbol" pitchFamily="18" charset="2"/>
              </a:rPr>
              <a:t>n</a:t>
            </a:r>
            <a:endParaRPr lang="de-DE" sz="2000">
              <a:solidFill>
                <a:srgbClr val="000066"/>
              </a:solidFill>
            </a:endParaRPr>
          </a:p>
          <a:p>
            <a:pPr defTabSz="762000"/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52359"/>
              </p:ext>
            </p:extLst>
          </p:nvPr>
        </p:nvGraphicFramePr>
        <p:xfrm>
          <a:off x="4932040" y="2276872"/>
          <a:ext cx="13652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545760" imgH="419040" progId="Equation.DSMT4">
                  <p:embed/>
                </p:oleObj>
              </mc:Choice>
              <mc:Fallback>
                <p:oleObj name="Equation" r:id="rId5" imgW="545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276872"/>
                        <a:ext cx="13652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0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Kapazitiver Drucksensor</a:t>
            </a:r>
          </a:p>
        </p:txBody>
      </p:sp>
      <p:pic>
        <p:nvPicPr>
          <p:cNvPr id="819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14400"/>
            <a:ext cx="58674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88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Drucksensor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Wilhelm Stork – Integrierte Intelligente Sensoren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1" y="1890713"/>
            <a:ext cx="7375779" cy="384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3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Abgeleitete Sensoren</a:t>
            </a:r>
          </a:p>
        </p:txBody>
      </p:sp>
      <p:pic>
        <p:nvPicPr>
          <p:cNvPr id="82947" name="Picture 4" descr="neigungsssensor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b="23257"/>
          <a:stretch>
            <a:fillRect/>
          </a:stretch>
        </p:blipFill>
        <p:spPr bwMode="auto">
          <a:xfrm>
            <a:off x="609600" y="1600200"/>
            <a:ext cx="800100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838200" y="914400"/>
            <a:ext cx="7699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/>
              <a:t>Low-g-Beschleunigungssensor als Neigungssensor</a:t>
            </a:r>
          </a:p>
        </p:txBody>
      </p:sp>
    </p:spTree>
    <p:extLst>
      <p:ext uri="{BB962C8B-B14F-4D97-AF65-F5344CB8AC3E}">
        <p14:creationId xmlns:p14="http://schemas.microsoft.com/office/powerpoint/2010/main" val="2425038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vibrationssensor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5263" t="50476" r="13521" b="6685"/>
          <a:stretch>
            <a:fillRect/>
          </a:stretch>
        </p:blipFill>
        <p:spPr bwMode="auto">
          <a:xfrm>
            <a:off x="3397250" y="1873250"/>
            <a:ext cx="544195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Abgeleitete Sensoren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de-DE" sz="2400" smtClean="0"/>
              <a:t>Mechanischer Vibrationssensor</a:t>
            </a:r>
          </a:p>
        </p:txBody>
      </p:sp>
      <p:pic>
        <p:nvPicPr>
          <p:cNvPr id="83973" name="Picture 4" descr="vibrationssensor"/>
          <p:cNvPicPr>
            <a:picLocks noChangeAspect="1" noChangeArrowheads="1"/>
          </p:cNvPicPr>
          <p:nvPr/>
        </p:nvPicPr>
        <p:blipFill>
          <a:blip r:embed="rId3" cstate="print"/>
          <a:srcRect l="18564" r="18637" b="50476"/>
          <a:stretch>
            <a:fillRect/>
          </a:stretch>
        </p:blipFill>
        <p:spPr bwMode="auto">
          <a:xfrm>
            <a:off x="228600" y="1828800"/>
            <a:ext cx="34623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7482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Abgeleitete Sensoren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142984"/>
            <a:ext cx="7737475" cy="4953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de-DE" sz="2400" dirty="0" smtClean="0"/>
              <a:t>Mikromechanischer Drehratensensoren (</a:t>
            </a:r>
            <a:r>
              <a:rPr lang="de-DE" sz="2400" dirty="0" err="1" smtClean="0"/>
              <a:t>Gyroscope</a:t>
            </a:r>
            <a:r>
              <a:rPr lang="de-DE" sz="2400" dirty="0" smtClean="0"/>
              <a:t>)</a:t>
            </a:r>
          </a:p>
          <a:p>
            <a:r>
              <a:rPr lang="de-DE" sz="2400" dirty="0" smtClean="0"/>
              <a:t>Wirkprinzip: Coriolis-Kraft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67000"/>
            <a:ext cx="29892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28875" y="1509713"/>
            <a:ext cx="4286250" cy="3840162"/>
            <a:chOff x="0" y="0"/>
            <a:chExt cx="2700" cy="2419"/>
          </a:xfrm>
        </p:grpSpPr>
        <p:sp>
          <p:nvSpPr>
            <p:cNvPr id="850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de-DE"/>
            </a:p>
          </p:txBody>
        </p:sp>
        <p:sp>
          <p:nvSpPr>
            <p:cNvPr id="8500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372" cy="2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762000">
                <a:lnSpc>
                  <a:spcPct val="100000"/>
                </a:lnSpc>
                <a:buClrTx/>
                <a:buFontTx/>
                <a:buNone/>
              </a:pPr>
              <a:r>
                <a:rPr lang="de-DE" b="0">
                  <a:latin typeface="Times New Roman" pitchFamily="18" charset="0"/>
                </a:rPr>
                <a:t>  </a:t>
              </a:r>
              <a:r>
                <a:rPr lang="de-DE" sz="19800" b="0">
                  <a:latin typeface="Times New Roman" pitchFamily="18" charset="0"/>
                </a:rPr>
                <a:t> </a:t>
              </a:r>
              <a:r>
                <a:rPr lang="de-DE" b="0">
                  <a:latin typeface="Times New Roman" pitchFamily="18" charset="0"/>
                </a:rPr>
                <a:t>                                            </a:t>
              </a:r>
            </a:p>
            <a:p>
              <a:pPr defTabSz="762000">
                <a:lnSpc>
                  <a:spcPct val="100000"/>
                </a:lnSpc>
                <a:buClrTx/>
                <a:buFontTx/>
                <a:buNone/>
              </a:pPr>
              <a:endParaRPr lang="de-DE" b="0"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698625" y="1874838"/>
            <a:ext cx="5746750" cy="3108325"/>
            <a:chOff x="0" y="0"/>
            <a:chExt cx="3620" cy="1958"/>
          </a:xfrm>
        </p:grpSpPr>
        <p:sp>
          <p:nvSpPr>
            <p:cNvPr id="85000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7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de-DE"/>
            </a:p>
          </p:txBody>
        </p:sp>
        <p:sp>
          <p:nvSpPr>
            <p:cNvPr id="8500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3620" cy="1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762000">
                <a:lnSpc>
                  <a:spcPct val="100000"/>
                </a:lnSpc>
                <a:buClrTx/>
                <a:buFontTx/>
                <a:buNone/>
              </a:pPr>
              <a:r>
                <a:rPr lang="de-DE" b="0">
                  <a:latin typeface="Times New Roman" pitchFamily="18" charset="0"/>
                </a:rPr>
                <a:t>  </a:t>
              </a:r>
              <a:r>
                <a:rPr lang="de-DE" sz="15000" b="0">
                  <a:latin typeface="Times New Roman" pitchFamily="18" charset="0"/>
                </a:rPr>
                <a:t> </a:t>
              </a:r>
              <a:r>
                <a:rPr lang="de-DE" b="0">
                  <a:latin typeface="Times New Roman" pitchFamily="18" charset="0"/>
                </a:rPr>
                <a:t>                                                                      </a:t>
              </a:r>
            </a:p>
            <a:p>
              <a:pPr defTabSz="762000">
                <a:lnSpc>
                  <a:spcPct val="100000"/>
                </a:lnSpc>
                <a:buClrTx/>
                <a:buFontTx/>
                <a:buNone/>
              </a:pPr>
              <a:endParaRPr lang="de-DE" b="0">
                <a:latin typeface="Times New Roman" pitchFamily="18" charset="0"/>
              </a:endParaRPr>
            </a:p>
          </p:txBody>
        </p:sp>
      </p:grpSp>
      <p:pic>
        <p:nvPicPr>
          <p:cNvPr id="8499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438400"/>
            <a:ext cx="42481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035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57338"/>
            <a:ext cx="8296275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Abgeleitete Sensoren: Drehraten-Sensoren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Messung der </a:t>
            </a:r>
            <a:r>
              <a:rPr lang="de-DE" dirty="0" err="1" smtClean="0"/>
              <a:t>Drehrate</a:t>
            </a:r>
            <a:r>
              <a:rPr lang="de-DE" dirty="0" smtClean="0"/>
              <a:t> über Coriolis-Kraft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98625" y="1874838"/>
            <a:ext cx="5746750" cy="3108325"/>
            <a:chOff x="0" y="0"/>
            <a:chExt cx="3620" cy="1958"/>
          </a:xfrm>
        </p:grpSpPr>
        <p:sp>
          <p:nvSpPr>
            <p:cNvPr id="860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de-DE"/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3620" cy="1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762000">
                <a:lnSpc>
                  <a:spcPct val="100000"/>
                </a:lnSpc>
                <a:buClrTx/>
                <a:buFontTx/>
                <a:buNone/>
              </a:pPr>
              <a:r>
                <a:rPr lang="de-DE" b="0">
                  <a:latin typeface="Times New Roman" pitchFamily="18" charset="0"/>
                </a:rPr>
                <a:t>  </a:t>
              </a:r>
              <a:r>
                <a:rPr lang="de-DE" sz="15000" b="0">
                  <a:latin typeface="Times New Roman" pitchFamily="18" charset="0"/>
                </a:rPr>
                <a:t> </a:t>
              </a:r>
              <a:r>
                <a:rPr lang="de-DE" b="0">
                  <a:latin typeface="Times New Roman" pitchFamily="18" charset="0"/>
                </a:rPr>
                <a:t>                                                                      </a:t>
              </a:r>
            </a:p>
            <a:p>
              <a:pPr defTabSz="762000">
                <a:lnSpc>
                  <a:spcPct val="100000"/>
                </a:lnSpc>
                <a:buClrTx/>
                <a:buFontTx/>
                <a:buNone/>
              </a:pPr>
              <a:endParaRPr lang="de-DE" b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949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Abgeleitete Sensoren: Drehraten-Sensoren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Messung der Drehrate über Coriolis-Kraft</a:t>
            </a:r>
            <a:endParaRPr lang="de-DE" dirty="0" smtClean="0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614488"/>
            <a:ext cx="75247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493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Abgeleitete Sensoren: Drehraten-Sensoren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Messung der Drehrate über Coriolis-Kraft</a:t>
            </a:r>
            <a:endParaRPr lang="de-DE" dirty="0" smtClean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" y="1657350"/>
            <a:ext cx="76771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6510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Abgeleitete Sensoren: Drehraten-Sensoren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1093474"/>
            <a:ext cx="5748350" cy="512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 rot="5400000" flipH="1">
            <a:off x="6001543" y="2609057"/>
            <a:ext cx="27606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/>
              <a:t>Drehraten-Sensor</a:t>
            </a:r>
          </a:p>
          <a:p>
            <a:pPr defTabSz="762000"/>
            <a:r>
              <a:rPr lang="de-DE"/>
              <a:t> (Analog Devices)</a:t>
            </a:r>
          </a:p>
        </p:txBody>
      </p:sp>
    </p:spTree>
    <p:extLst>
      <p:ext uri="{BB962C8B-B14F-4D97-AF65-F5344CB8AC3E}">
        <p14:creationId xmlns:p14="http://schemas.microsoft.com/office/powerpoint/2010/main" val="2356928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Abgeleitete Sensoren: Drehraten-Sensoren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 rot="5400000" flipH="1">
            <a:off x="6001543" y="2609057"/>
            <a:ext cx="27606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/>
              <a:t>Drehraten-Sensor</a:t>
            </a:r>
          </a:p>
          <a:p>
            <a:pPr defTabSz="762000"/>
            <a:r>
              <a:rPr lang="de-DE"/>
              <a:t> (Analog Devices)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49339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33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Begriffe: Signale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Signal: physikalische Realisierung einer Information</a:t>
            </a:r>
          </a:p>
          <a:p>
            <a:r>
              <a:rPr lang="de-DE" smtClean="0"/>
              <a:t>i.A. über den Verlauf der Zeit betrachtet</a:t>
            </a:r>
          </a:p>
          <a:p>
            <a:r>
              <a:rPr lang="de-DE" smtClean="0"/>
              <a:t>Realen Signalen ist ein Rauschen (Zufallssignal) überlagert</a:t>
            </a:r>
            <a:endParaRPr lang="de-DE" smtClean="0">
              <a:sym typeface="Wingdings" pitchFamily="2" charset="2"/>
            </a:endParaRPr>
          </a:p>
          <a:p>
            <a:r>
              <a:rPr lang="de-DE" smtClean="0">
                <a:sym typeface="Wingdings" pitchFamily="2" charset="2"/>
              </a:rPr>
              <a:t>Rauschen ist ein stochastisches Signal</a:t>
            </a:r>
          </a:p>
          <a:p>
            <a:pPr>
              <a:buFont typeface="Monotype Sorts" pitchFamily="2" charset="2"/>
              <a:buNone/>
            </a:pPr>
            <a:r>
              <a:rPr lang="de-DE" smtClean="0">
                <a:sym typeface="Wingdings" pitchFamily="2" charset="2"/>
              </a:rPr>
              <a:t>Beschreibung durch spektrale Leistungsdichte</a:t>
            </a:r>
          </a:p>
          <a:p>
            <a:endParaRPr lang="de-DE" smtClean="0">
              <a:sym typeface="Wingdings" pitchFamily="2" charset="2"/>
            </a:endParaRPr>
          </a:p>
          <a:p>
            <a:r>
              <a:rPr lang="de-DE" smtClean="0">
                <a:sym typeface="Wingdings" pitchFamily="2" charset="2"/>
              </a:rPr>
              <a:t>Wichtige Kenngröße realer Signale:</a:t>
            </a:r>
          </a:p>
          <a:p>
            <a:r>
              <a:rPr lang="de-DE" smtClean="0">
                <a:sym typeface="Wingdings" pitchFamily="2" charset="2"/>
              </a:rPr>
              <a:t>Signal-zu-Rausch-Verhältnis (SNR)</a:t>
            </a:r>
          </a:p>
          <a:p>
            <a:pPr lvl="1"/>
            <a:r>
              <a:rPr lang="de-DE" smtClean="0">
                <a:sym typeface="Wingdings" pitchFamily="2" charset="2"/>
              </a:rPr>
              <a:t>Verhältnis der Effektivwerte</a:t>
            </a:r>
          </a:p>
          <a:p>
            <a:pPr lvl="1"/>
            <a:r>
              <a:rPr lang="de-DE" smtClean="0">
                <a:sym typeface="Wingdings" pitchFamily="2" charset="2"/>
              </a:rPr>
              <a:t>SNR = (Signal + Rauschen) / Rauschen</a:t>
            </a:r>
          </a:p>
          <a:p>
            <a:pPr>
              <a:buFont typeface="Monotype Sorts" pitchFamily="2" charset="2"/>
              <a:buNone/>
            </a:pPr>
            <a:endParaRPr lang="de-DE" smtClean="0">
              <a:sym typeface="Wingdings" pitchFamily="2" charset="2"/>
            </a:endParaRPr>
          </a:p>
          <a:p>
            <a:pPr>
              <a:buFont typeface="Monotype Sorts" pitchFamily="2" charset="2"/>
              <a:buNone/>
            </a:pPr>
            <a:endParaRPr lang="de-DE" smtClean="0">
              <a:sym typeface="Wingdings" pitchFamily="2" charset="2"/>
            </a:endParaRPr>
          </a:p>
          <a:p>
            <a:pPr>
              <a:buFont typeface="Monotype Sorts" pitchFamily="2" charset="2"/>
              <a:buNone/>
            </a:pPr>
            <a:endParaRPr lang="de-DE" smtClean="0">
              <a:sym typeface="Wingdings" pitchFamily="2" charset="2"/>
            </a:endParaRPr>
          </a:p>
          <a:p>
            <a:pPr>
              <a:buFont typeface="Monotype Sorts" pitchFamily="2" charset="2"/>
              <a:buNone/>
            </a:pPr>
            <a:endParaRPr lang="de-DE" smtClean="0">
              <a:sym typeface="Wingdings" pitchFamily="2" charset="2"/>
            </a:endParaRPr>
          </a:p>
          <a:p>
            <a:pPr>
              <a:buFont typeface="Monotype Sorts" pitchFamily="2" charset="2"/>
              <a:buNone/>
            </a:pPr>
            <a:endParaRPr lang="de-DE" smtClean="0">
              <a:sym typeface="Wingdings" pitchFamily="2" charset="2"/>
            </a:endParaRPr>
          </a:p>
          <a:p>
            <a:pPr>
              <a:buFont typeface="Monotype Sorts" pitchFamily="2" charset="2"/>
              <a:buNone/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471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Drehratensensor Bosch</a:t>
            </a:r>
          </a:p>
        </p:txBody>
      </p:sp>
      <p:pic>
        <p:nvPicPr>
          <p:cNvPr id="91139" name="Picture 3" descr="drehratense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991870"/>
            <a:ext cx="3705252" cy="515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 descr="rot-drehratenstruktur"/>
          <p:cNvPicPr>
            <a:picLocks noChangeAspect="1" noChangeArrowheads="1"/>
          </p:cNvPicPr>
          <p:nvPr/>
        </p:nvPicPr>
        <p:blipFill>
          <a:blip r:embed="rId4" cstate="print"/>
          <a:srcRect l="27272" r="27274"/>
          <a:stretch>
            <a:fillRect/>
          </a:stretch>
        </p:blipFill>
        <p:spPr bwMode="auto">
          <a:xfrm>
            <a:off x="304800" y="1371600"/>
            <a:ext cx="40798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333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Wilhelm Stork – Integrierte Intelligente Sensoren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046913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261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Abgeleitete Sensoren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Mikromechanisches Mikrofon</a:t>
            </a:r>
          </a:p>
        </p:txBody>
      </p:sp>
      <p:pic>
        <p:nvPicPr>
          <p:cNvPr id="9216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752633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96224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Anwendungsbeispiele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Implantierbarer Drucksensor</a:t>
            </a:r>
            <a:endParaRPr lang="de-DE" dirty="0" smtClean="0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495800"/>
            <a:ext cx="7980363" cy="1033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3668713" cy="2360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295400"/>
            <a:ext cx="2895600" cy="281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0276584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Mikromechanischer Kraftsensor</a:t>
            </a: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1534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5618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Mikromechanische Flusssensoren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Messung kleinster Flüssigkeits- und Luftdurchflüsse</a:t>
            </a:r>
          </a:p>
          <a:p>
            <a:r>
              <a:rPr lang="de-DE" smtClean="0"/>
              <a:t>Anwendungen:</a:t>
            </a:r>
          </a:p>
          <a:p>
            <a:pPr lvl="1"/>
            <a:r>
              <a:rPr lang="de-DE" smtClean="0"/>
              <a:t>Mikrodosierung (z.B. Medikamentengabe)</a:t>
            </a:r>
          </a:p>
          <a:p>
            <a:pPr lvl="1"/>
            <a:r>
              <a:rPr lang="de-DE" smtClean="0"/>
              <a:t>Chemische Analysetechnik</a:t>
            </a:r>
          </a:p>
          <a:p>
            <a:pPr lvl="1"/>
            <a:endParaRPr lang="de-DE" smtClean="0"/>
          </a:p>
          <a:p>
            <a:r>
              <a:rPr lang="de-DE" smtClean="0"/>
              <a:t>Methoden:</a:t>
            </a:r>
          </a:p>
          <a:p>
            <a:pPr lvl="1"/>
            <a:r>
              <a:rPr lang="de-DE" smtClean="0"/>
              <a:t>Thermische Strömungsmessung (Energieverlust durch vorbeiströmendes Material)</a:t>
            </a:r>
          </a:p>
          <a:p>
            <a:pPr lvl="1"/>
            <a:r>
              <a:rPr lang="de-DE" smtClean="0"/>
              <a:t>Laufzeitverfahren (auch thermische Laufzeitmessung)</a:t>
            </a:r>
          </a:p>
          <a:p>
            <a:pPr lvl="1"/>
            <a:r>
              <a:rPr lang="de-DE" smtClean="0"/>
              <a:t>Kraft- / Druckmessung (Element im Strom)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617078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Mikromechanische Flusssensoren</a:t>
            </a:r>
          </a:p>
        </p:txBody>
      </p:sp>
      <p:pic>
        <p:nvPicPr>
          <p:cNvPr id="962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95400"/>
            <a:ext cx="5486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Text Box 7"/>
          <p:cNvSpPr txBox="1">
            <a:spLocks noChangeArrowheads="1"/>
          </p:cNvSpPr>
          <p:nvPr/>
        </p:nvSpPr>
        <p:spPr bwMode="auto">
          <a:xfrm>
            <a:off x="1203325" y="3276600"/>
            <a:ext cx="59118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800"/>
              <a:t>Betrieb:</a:t>
            </a:r>
          </a:p>
          <a:p>
            <a:pPr defTabSz="762000"/>
            <a:endParaRPr lang="de-DE" sz="1800"/>
          </a:p>
          <a:p>
            <a:pPr defTabSz="762000">
              <a:buFontTx/>
              <a:buChar char="-"/>
            </a:pPr>
            <a:r>
              <a:rPr lang="de-DE" sz="1800"/>
              <a:t> Laufzeitmessung ( Heizung mit 5 Hz Signal )</a:t>
            </a:r>
          </a:p>
          <a:p>
            <a:pPr defTabSz="762000">
              <a:buFontTx/>
              <a:buChar char="-"/>
            </a:pPr>
            <a:endParaRPr lang="de-DE" sz="1800"/>
          </a:p>
          <a:p>
            <a:pPr defTabSz="762000">
              <a:buFontTx/>
              <a:buChar char="-"/>
            </a:pPr>
            <a:r>
              <a:rPr lang="de-DE" sz="1800"/>
              <a:t> Temperaturdifferenzmessung ( konstante Heizung )</a:t>
            </a:r>
          </a:p>
          <a:p>
            <a:pPr defTabSz="762000">
              <a:buFontTx/>
              <a:buChar char="-"/>
            </a:pPr>
            <a:endParaRPr lang="de-DE" sz="1800"/>
          </a:p>
          <a:p>
            <a:pPr defTabSz="762000">
              <a:buFontTx/>
              <a:buNone/>
            </a:pPr>
            <a:r>
              <a:rPr lang="de-DE" sz="1800"/>
              <a:t>Sehr hohe Emfpindlichkeit / kleiner Arbeitsbereich</a:t>
            </a:r>
          </a:p>
        </p:txBody>
      </p:sp>
    </p:spTree>
    <p:extLst>
      <p:ext uri="{BB962C8B-B14F-4D97-AF65-F5344CB8AC3E}">
        <p14:creationId xmlns:p14="http://schemas.microsoft.com/office/powerpoint/2010/main" val="23206519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Mikromechanische Flusssensoren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724400"/>
            <a:ext cx="7737475" cy="1295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de-DE" smtClean="0"/>
              <a:t>Piezoresistive Messung des Strömungswiderstands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( geringe Empfindlichkeit / grosser Arbeitsbereich )</a:t>
            </a:r>
          </a:p>
        </p:txBody>
      </p:sp>
      <p:sp>
        <p:nvSpPr>
          <p:cNvPr id="97284" name="Rectangle 6"/>
          <p:cNvSpPr>
            <a:spLocks noChangeArrowheads="1"/>
          </p:cNvSpPr>
          <p:nvPr/>
        </p:nvSpPr>
        <p:spPr bwMode="auto">
          <a:xfrm>
            <a:off x="3357563" y="2586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de-DE"/>
          </a:p>
        </p:txBody>
      </p:sp>
      <p:pic>
        <p:nvPicPr>
          <p:cNvPr id="9728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23938"/>
            <a:ext cx="43434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97929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Mikromechanische Gasflussmessung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Thermisches </a:t>
            </a:r>
            <a:r>
              <a:rPr lang="de-DE" dirty="0" err="1" smtClean="0"/>
              <a:t>Messprinzip</a:t>
            </a:r>
            <a:endParaRPr lang="de-DE" dirty="0" smtClean="0"/>
          </a:p>
          <a:p>
            <a:r>
              <a:rPr lang="de-DE" dirty="0" smtClean="0"/>
              <a:t>(Schnitt durch kreisförmigen Sensor)</a:t>
            </a:r>
          </a:p>
        </p:txBody>
      </p:sp>
      <p:pic>
        <p:nvPicPr>
          <p:cNvPr id="983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19200"/>
            <a:ext cx="62547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0042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Fragen Mikromechanik</a:t>
            </a:r>
          </a:p>
        </p:txBody>
      </p:sp>
      <p:sp>
        <p:nvSpPr>
          <p:cNvPr id="993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495800"/>
          </a:xfrm>
          <a:noFill/>
        </p:spPr>
        <p:txBody>
          <a:bodyPr/>
          <a:lstStyle/>
          <a:p>
            <a:pPr>
              <a:spcBef>
                <a:spcPct val="100000"/>
              </a:spcBef>
            </a:pPr>
            <a:r>
              <a:rPr lang="de-DE" smtClean="0"/>
              <a:t>Welche mikromechanische Sensoren kennst du ?</a:t>
            </a:r>
          </a:p>
          <a:p>
            <a:pPr>
              <a:spcBef>
                <a:spcPct val="100000"/>
              </a:spcBef>
            </a:pPr>
            <a:r>
              <a:rPr lang="de-DE" smtClean="0"/>
              <a:t>Welche unterschiedliche Fertigungsvarianten kennst du ?</a:t>
            </a:r>
          </a:p>
          <a:p>
            <a:pPr>
              <a:spcBef>
                <a:spcPct val="100000"/>
              </a:spcBef>
            </a:pPr>
            <a:r>
              <a:rPr lang="de-DE" smtClean="0"/>
              <a:t>Welche Fertigungsvarianten kommen wann zum Einsatz ?</a:t>
            </a:r>
          </a:p>
          <a:p>
            <a:pPr>
              <a:spcBef>
                <a:spcPct val="100000"/>
              </a:spcBef>
            </a:pPr>
            <a:r>
              <a:rPr lang="de-DE" smtClean="0"/>
              <a:t>Welche Ausleseprinzipien kennst du ?</a:t>
            </a:r>
          </a:p>
          <a:p>
            <a:pPr>
              <a:spcBef>
                <a:spcPct val="100000"/>
              </a:spcBef>
            </a:pPr>
            <a:r>
              <a:rPr lang="de-DE" smtClean="0"/>
              <a:t>Welche Vor- und Nachteile haben sie ?</a:t>
            </a:r>
          </a:p>
        </p:txBody>
      </p:sp>
    </p:spTree>
    <p:extLst>
      <p:ext uri="{BB962C8B-B14F-4D97-AF65-F5344CB8AC3E}">
        <p14:creationId xmlns:p14="http://schemas.microsoft.com/office/powerpoint/2010/main" val="360067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Rauscharten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4238"/>
            <a:ext cx="4032448" cy="4953000"/>
          </a:xfrm>
        </p:spPr>
        <p:txBody>
          <a:bodyPr/>
          <a:lstStyle/>
          <a:p>
            <a:r>
              <a:rPr lang="de-DE" dirty="0" smtClean="0"/>
              <a:t>Funkelrauschen (</a:t>
            </a:r>
            <a:r>
              <a:rPr lang="de-DE" dirty="0" err="1" smtClean="0"/>
              <a:t>flicker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r>
              <a:rPr lang="de-DE" dirty="0" smtClean="0"/>
              <a:t>, 1/f – Rauschen</a:t>
            </a:r>
            <a:r>
              <a:rPr lang="de-DE" dirty="0" smtClean="0"/>
              <a:t>)</a:t>
            </a:r>
            <a:endParaRPr lang="de-DE" dirty="0" smtClean="0"/>
          </a:p>
          <a:p>
            <a:r>
              <a:rPr lang="de-DE" dirty="0" err="1" smtClean="0"/>
              <a:t>Weisses</a:t>
            </a:r>
            <a:r>
              <a:rPr lang="de-DE" dirty="0" smtClean="0"/>
              <a:t> Rauschen</a:t>
            </a:r>
          </a:p>
          <a:p>
            <a:pPr lvl="1"/>
            <a:r>
              <a:rPr lang="de-DE" dirty="0" smtClean="0"/>
              <a:t>Leistungsdichte-Spektrum konstant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Thermisches Rauschen (auch Johnson-Rauschen, </a:t>
            </a:r>
            <a:r>
              <a:rPr lang="de-DE" dirty="0" err="1" smtClean="0"/>
              <a:t>Nyquist</a:t>
            </a:r>
            <a:r>
              <a:rPr lang="de-DE" dirty="0" smtClean="0"/>
              <a:t>-Rauschen</a:t>
            </a:r>
            <a:r>
              <a:rPr lang="de-DE" dirty="0" smtClean="0"/>
              <a:t>)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Schrotrauschen (Stromrauschen)	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47152"/>
            <a:ext cx="4768850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nk.Noise.og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5373216"/>
            <a:ext cx="609600" cy="609600"/>
          </a:xfrm>
          <a:prstGeom prst="rect">
            <a:avLst/>
          </a:prstGeom>
        </p:spPr>
      </p:pic>
      <p:pic>
        <p:nvPicPr>
          <p:cNvPr id="8194" name="Picture 2" descr="Zweidimensionale, farbige Rauschsigna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282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&#10;U_{R, \, \mathrm{eff}} = \sqrt{4 k_\mathrm{B} T R \Delta f}.&#10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41" y="3933056"/>
            <a:ext cx="17430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8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3K-Hintergrundstrahlung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Wilhelm Stork – Integrierte Intelligente Sensoren</a:t>
            </a:r>
            <a:endParaRPr lang="de-DE" dirty="0"/>
          </a:p>
        </p:txBody>
      </p:sp>
      <p:pic>
        <p:nvPicPr>
          <p:cNvPr id="9218" name="Picture 2" descr="Datei:Cmb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62" y="908720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827584" y="5373216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Durch den Satelliten COBE gemessenes Spektrum (Intensität als Funktion der </a:t>
            </a:r>
            <a:r>
              <a:rPr lang="de-DE" sz="1400" dirty="0">
                <a:hlinkClick r:id="rId3" tooltip="Wellenzahl"/>
              </a:rPr>
              <a:t>Wellenzahl</a:t>
            </a:r>
            <a:r>
              <a:rPr lang="de-DE" sz="1400" dirty="0"/>
              <a:t>) der kosmischen Mikrowellenhintergrundstrahlung. Die </a:t>
            </a:r>
            <a:r>
              <a:rPr lang="de-DE" sz="1400" dirty="0">
                <a:hlinkClick r:id="rId4" tooltip="Messfehler"/>
              </a:rPr>
              <a:t>Fehlerbalken</a:t>
            </a:r>
            <a:r>
              <a:rPr lang="de-DE" sz="1400" dirty="0"/>
              <a:t> der Datenpunkte sind kleiner als die Dicke der Modellkurve, ein Planck-Spektrum mit der Temperatur </a:t>
            </a:r>
            <a:r>
              <a:rPr lang="de-DE" sz="1400" i="1" dirty="0"/>
              <a:t>T</a:t>
            </a:r>
            <a:r>
              <a:rPr lang="de-DE" sz="1400" dirty="0"/>
              <a:t>=2,725 K.</a:t>
            </a:r>
            <a:r>
              <a:rPr lang="de-DE" sz="1400" baseline="30000" dirty="0">
                <a:hlinkClick r:id="rId5"/>
              </a:rPr>
              <a:t>[3]</a:t>
            </a:r>
            <a:r>
              <a:rPr lang="de-D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1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Mikromechanik: Beschleunigungssensoren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Wichtigste Sensoren:</a:t>
            </a:r>
          </a:p>
          <a:p>
            <a:pPr lvl="1"/>
            <a:r>
              <a:rPr lang="de-DE" smtClean="0"/>
              <a:t>Beschleunigung</a:t>
            </a:r>
          </a:p>
          <a:p>
            <a:pPr lvl="1"/>
            <a:r>
              <a:rPr lang="de-DE" smtClean="0"/>
              <a:t>Druck</a:t>
            </a:r>
          </a:p>
          <a:p>
            <a:r>
              <a:rPr lang="de-DE" smtClean="0"/>
              <a:t>Viele weitere Sensoren können von diesen abgeleitet werden </a:t>
            </a:r>
          </a:p>
          <a:p>
            <a:pPr lvl="1"/>
            <a:r>
              <a:rPr lang="de-DE" smtClean="0"/>
              <a:t>Neigungssensor, Drehratensensor, Mikrophone</a:t>
            </a:r>
          </a:p>
          <a:p>
            <a:r>
              <a:rPr lang="de-DE" smtClean="0"/>
              <a:t>Unterscheidung nach Wirkprinzip</a:t>
            </a:r>
          </a:p>
          <a:p>
            <a:pPr lvl="1"/>
            <a:r>
              <a:rPr lang="de-DE" smtClean="0"/>
              <a:t>Kapazitiv</a:t>
            </a:r>
          </a:p>
          <a:p>
            <a:pPr lvl="1"/>
            <a:r>
              <a:rPr lang="de-DE" smtClean="0"/>
              <a:t>Piezoresistiv</a:t>
            </a:r>
          </a:p>
          <a:p>
            <a:r>
              <a:rPr lang="de-DE" smtClean="0"/>
              <a:t>Unterscheidung nach Aufbau</a:t>
            </a:r>
          </a:p>
          <a:p>
            <a:pPr lvl="1"/>
            <a:r>
              <a:rPr lang="de-DE" smtClean="0"/>
              <a:t>Hybrid</a:t>
            </a:r>
          </a:p>
          <a:p>
            <a:pPr lvl="1"/>
            <a:r>
              <a:rPr lang="de-DE" smtClean="0"/>
              <a:t>Monolithisch</a:t>
            </a:r>
          </a:p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014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Silizium Mikromechanik (</a:t>
            </a:r>
            <a:r>
              <a:rPr lang="de-DE" dirty="0" err="1" smtClean="0"/>
              <a:t>Bulk</a:t>
            </a:r>
            <a:r>
              <a:rPr lang="de-DE" dirty="0" smtClean="0"/>
              <a:t>, Hybrid)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Herstellung durch (beidseitiges) anisotropes flüssiges Ätzen von Silizium (KOH) und spätere Montage von elektronischen Komponenten in einem Zwei-Schritt Verfahren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Wilhelm Stork – Integrierte Intelligente Sensoren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14" y="2034410"/>
            <a:ext cx="4333507" cy="146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 descr="Hybrid micromechanic accelerometer c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3024336" cy="24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7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KIT_master_ppt2007_de</Template>
  <TotalTime>0</TotalTime>
  <Words>900</Words>
  <Application>Microsoft Office PowerPoint</Application>
  <PresentationFormat>Bildschirmpräsentation (4:3)</PresentationFormat>
  <Paragraphs>294</Paragraphs>
  <Slides>59</Slides>
  <Notes>44</Notes>
  <HiddenSlides>1</HiddenSlides>
  <MMClips>1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59</vt:i4>
      </vt:variant>
    </vt:vector>
  </HeadingPairs>
  <TitlesOfParts>
    <vt:vector size="63" baseType="lpstr">
      <vt:lpstr>KIT_master_ppt2007_de</vt:lpstr>
      <vt:lpstr>MathType 6.0 Equation</vt:lpstr>
      <vt:lpstr>Equation</vt:lpstr>
      <vt:lpstr>Formel</vt:lpstr>
      <vt:lpstr>PowerPoint-Präsentation</vt:lpstr>
      <vt:lpstr>Begriffe: zufällige Fehler</vt:lpstr>
      <vt:lpstr>  - Genauigkeit </vt:lpstr>
      <vt:lpstr>Begriffe: zufällige Fehler</vt:lpstr>
      <vt:lpstr>Begriffe: Signale</vt:lpstr>
      <vt:lpstr>Rauscharten</vt:lpstr>
      <vt:lpstr>3K-Hintergrundstrahlung</vt:lpstr>
      <vt:lpstr>Mikromechanik: Beschleunigungssensoren</vt:lpstr>
      <vt:lpstr>Silizium Mikromechanik (Bulk, Hybrid)</vt:lpstr>
      <vt:lpstr>MEMS = Micro-Electro-Mechanical System (meist Monolith)</vt:lpstr>
      <vt:lpstr>Beschleunigungssensor</vt:lpstr>
      <vt:lpstr>Biegebalken</vt:lpstr>
      <vt:lpstr>Biegebalken - Feder</vt:lpstr>
      <vt:lpstr>Federn</vt:lpstr>
      <vt:lpstr>Federkonstante rechteckiger Balken</vt:lpstr>
      <vt:lpstr>Beispiel</vt:lpstr>
      <vt:lpstr>Frequenzverhalten</vt:lpstr>
      <vt:lpstr>Kapazitiver Beschleunigungssensor</vt:lpstr>
      <vt:lpstr>Kapazitätsänderung durch Flächenänderung</vt:lpstr>
      <vt:lpstr>Kapazitive Beschleunigungssensoren (Hybrid)</vt:lpstr>
      <vt:lpstr>Hybride Beschleunigungssensoren</vt:lpstr>
      <vt:lpstr>Kapazitive Abstandsmessung</vt:lpstr>
      <vt:lpstr>Steuerung mit Pulsmodulation</vt:lpstr>
      <vt:lpstr>Piezoresistiver Effekt</vt:lpstr>
      <vt:lpstr>Piezoresistiver Beschleunigungssensor (Hybrid)</vt:lpstr>
      <vt:lpstr>Silizium-Oberflächenmechanik</vt:lpstr>
      <vt:lpstr>Silizium-Oberflächenmechanik</vt:lpstr>
      <vt:lpstr>Tiefes anisotropes RIE Ätzen (Bosch Prozess)</vt:lpstr>
      <vt:lpstr>Gasphasen Unterätzung (Bosch)</vt:lpstr>
      <vt:lpstr>Monolitische Beschleunigungsensoren</vt:lpstr>
      <vt:lpstr>Kammsensoren</vt:lpstr>
      <vt:lpstr>ADXL-Sensor - monolithisch</vt:lpstr>
      <vt:lpstr>Vergleich Beschleunigungssensoren</vt:lpstr>
      <vt:lpstr>Beispiel Airbag-Sensor (TEMIC)</vt:lpstr>
      <vt:lpstr>Herstellung einer Membran mit Ätzstoppschicht</vt:lpstr>
      <vt:lpstr>Piezoresistiver Drucksensor</vt:lpstr>
      <vt:lpstr>Kapazitiver Drucksensor</vt:lpstr>
      <vt:lpstr>PowerPoint-Präsentation</vt:lpstr>
      <vt:lpstr>Kapazitiver Drucksensor</vt:lpstr>
      <vt:lpstr>Kapazitiver Drucksensor</vt:lpstr>
      <vt:lpstr>Drucksensor</vt:lpstr>
      <vt:lpstr>Abgeleitete Sensoren</vt:lpstr>
      <vt:lpstr>Abgeleitete Sensoren</vt:lpstr>
      <vt:lpstr>Abgeleitete Sensoren</vt:lpstr>
      <vt:lpstr>Abgeleitete Sensoren: Drehraten-Sensoren</vt:lpstr>
      <vt:lpstr>Abgeleitete Sensoren: Drehraten-Sensoren</vt:lpstr>
      <vt:lpstr>Abgeleitete Sensoren: Drehraten-Sensoren</vt:lpstr>
      <vt:lpstr>Abgeleitete Sensoren: Drehraten-Sensoren</vt:lpstr>
      <vt:lpstr>Abgeleitete Sensoren: Drehraten-Sensoren</vt:lpstr>
      <vt:lpstr>Drehratensensor Bosch</vt:lpstr>
      <vt:lpstr>PowerPoint-Präsentation</vt:lpstr>
      <vt:lpstr>Abgeleitete Sensoren</vt:lpstr>
      <vt:lpstr>Anwendungsbeispiele</vt:lpstr>
      <vt:lpstr>Mikromechanischer Kraftsensor</vt:lpstr>
      <vt:lpstr>Mikromechanische Flusssensoren</vt:lpstr>
      <vt:lpstr>Mikromechanische Flusssensoren</vt:lpstr>
      <vt:lpstr>Mikromechanische Flusssensoren</vt:lpstr>
      <vt:lpstr>Mikromechanische Gasflussmessung</vt:lpstr>
      <vt:lpstr>Fragen Mikromechanik</vt:lpstr>
    </vt:vector>
  </TitlesOfParts>
  <Company>ITIV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Johannes Schmid</dc:creator>
  <cp:lastModifiedBy>WS</cp:lastModifiedBy>
  <cp:revision>41</cp:revision>
  <dcterms:created xsi:type="dcterms:W3CDTF">2009-12-18T09:12:31Z</dcterms:created>
  <dcterms:modified xsi:type="dcterms:W3CDTF">2012-05-16T10:59:24Z</dcterms:modified>
</cp:coreProperties>
</file>